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5"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710862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1193562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35379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2261629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97213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2143478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2543974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2457208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2136594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3CE0F3A-48E1-40CA-9D21-08BBD65ABA2E}"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3017506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3CE0F3A-48E1-40CA-9D21-08BBD65ABA2E}" type="datetimeFigureOut">
              <a:rPr lang="ru-RU" smtClean="0"/>
              <a:t>21.10.2025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3549320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3CE0F3A-48E1-40CA-9D21-08BBD65ABA2E}" type="datetimeFigureOut">
              <a:rPr lang="ru-RU" smtClean="0"/>
              <a:t>21.10.2025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3657860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3CE0F3A-48E1-40CA-9D21-08BBD65ABA2E}" type="datetimeFigureOut">
              <a:rPr lang="ru-RU" smtClean="0"/>
              <a:t>21.10.2025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3057359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CE0F3A-48E1-40CA-9D21-08BBD65ABA2E}" type="datetimeFigureOut">
              <a:rPr lang="ru-RU" smtClean="0"/>
              <a:t>21.10.2025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104293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3CE0F3A-48E1-40CA-9D21-08BBD65ABA2E}" type="datetimeFigureOut">
              <a:rPr lang="ru-RU" smtClean="0"/>
              <a:t>21.10.2025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7E6AFDE-646F-42F4-A8C9-6E0AA872FF02}" type="slidenum">
              <a:rPr lang="ru-RU" smtClean="0"/>
              <a:t>‹#›</a:t>
            </a:fld>
            <a:endParaRPr lang="ru-RU"/>
          </a:p>
        </p:txBody>
      </p:sp>
    </p:spTree>
    <p:extLst>
      <p:ext uri="{BB962C8B-B14F-4D97-AF65-F5344CB8AC3E}">
        <p14:creationId xmlns:p14="http://schemas.microsoft.com/office/powerpoint/2010/main" val="4185277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7E6AFDE-646F-42F4-A8C9-6E0AA872FF02}" type="slidenum">
              <a:rPr lang="ru-RU" smtClean="0"/>
              <a:t>‹#›</a:t>
            </a:fld>
            <a:endParaRPr lang="ru-RU"/>
          </a:p>
        </p:txBody>
      </p:sp>
      <p:sp>
        <p:nvSpPr>
          <p:cNvPr id="5" name="Date Placeholder 4"/>
          <p:cNvSpPr>
            <a:spLocks noGrp="1"/>
          </p:cNvSpPr>
          <p:nvPr>
            <p:ph type="dt" sz="half" idx="10"/>
          </p:nvPr>
        </p:nvSpPr>
        <p:spPr/>
        <p:txBody>
          <a:bodyPr/>
          <a:lstStyle/>
          <a:p>
            <a:fld id="{E3CE0F3A-48E1-40CA-9D21-08BBD65ABA2E}" type="datetimeFigureOut">
              <a:rPr lang="ru-RU" smtClean="0"/>
              <a:t>21.10.2025</a:t>
            </a:fld>
            <a:endParaRPr lang="ru-RU"/>
          </a:p>
        </p:txBody>
      </p:sp>
    </p:spTree>
    <p:extLst>
      <p:ext uri="{BB962C8B-B14F-4D97-AF65-F5344CB8AC3E}">
        <p14:creationId xmlns:p14="http://schemas.microsoft.com/office/powerpoint/2010/main" val="4013780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3CE0F3A-48E1-40CA-9D21-08BBD65ABA2E}" type="datetimeFigureOut">
              <a:rPr lang="ru-RU" smtClean="0"/>
              <a:t>21.10.2025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7E6AFDE-646F-42F4-A8C9-6E0AA872FF02}" type="slidenum">
              <a:rPr lang="ru-RU" smtClean="0"/>
              <a:t>‹#›</a:t>
            </a:fld>
            <a:endParaRPr lang="ru-RU"/>
          </a:p>
        </p:txBody>
      </p:sp>
    </p:spTree>
    <p:extLst>
      <p:ext uri="{BB962C8B-B14F-4D97-AF65-F5344CB8AC3E}">
        <p14:creationId xmlns:p14="http://schemas.microsoft.com/office/powerpoint/2010/main" val="1212880389"/>
      </p:ext>
    </p:extLst>
  </p:cSld>
  <p:clrMap bg1="lt1" tx1="dk1" bg2="lt2" tx2="dk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 id="2147484037" r:id="rId12"/>
    <p:sldLayoutId id="2147484038" r:id="rId13"/>
    <p:sldLayoutId id="2147484039" r:id="rId14"/>
    <p:sldLayoutId id="2147484040" r:id="rId15"/>
    <p:sldLayoutId id="214748404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FD4E4A-0355-4473-9F5A-C9F8E08DA4B2}"/>
              </a:ext>
            </a:extLst>
          </p:cNvPr>
          <p:cNvSpPr>
            <a:spLocks noGrp="1"/>
          </p:cNvSpPr>
          <p:nvPr>
            <p:ph type="ctrTitle"/>
          </p:nvPr>
        </p:nvSpPr>
        <p:spPr>
          <a:xfrm>
            <a:off x="1507067" y="228600"/>
            <a:ext cx="8798982" cy="3822233"/>
          </a:xfrm>
        </p:spPr>
        <p:txBody>
          <a:bodyPr/>
          <a:lstStyle/>
          <a:p>
            <a:r>
              <a:rPr lang="ru-RU" dirty="0"/>
              <a:t>Родительский контроль </a:t>
            </a:r>
          </a:p>
        </p:txBody>
      </p:sp>
      <p:sp>
        <p:nvSpPr>
          <p:cNvPr id="3" name="Подзаголовок 2">
            <a:extLst>
              <a:ext uri="{FF2B5EF4-FFF2-40B4-BE49-F238E27FC236}">
                <a16:creationId xmlns:a16="http://schemas.microsoft.com/office/drawing/2014/main" id="{0A8B67C3-B14E-417C-8DA3-DD53E79EC2DB}"/>
              </a:ext>
            </a:extLst>
          </p:cNvPr>
          <p:cNvSpPr>
            <a:spLocks noGrp="1"/>
          </p:cNvSpPr>
          <p:nvPr>
            <p:ph type="subTitle" idx="1"/>
          </p:nvPr>
        </p:nvSpPr>
        <p:spPr>
          <a:xfrm>
            <a:off x="1507066" y="4050833"/>
            <a:ext cx="8798983" cy="1197442"/>
          </a:xfrm>
        </p:spPr>
        <p:txBody>
          <a:bodyPr/>
          <a:lstStyle/>
          <a:p>
            <a:r>
              <a:rPr lang="ru-RU" dirty="0"/>
              <a:t>21 октября 2025 года</a:t>
            </a:r>
          </a:p>
        </p:txBody>
      </p:sp>
    </p:spTree>
    <p:extLst>
      <p:ext uri="{BB962C8B-B14F-4D97-AF65-F5344CB8AC3E}">
        <p14:creationId xmlns:p14="http://schemas.microsoft.com/office/powerpoint/2010/main" val="1913016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055709-4EBF-45B9-AB02-1E8A5E0308B7}"/>
              </a:ext>
            </a:extLst>
          </p:cNvPr>
          <p:cNvSpPr>
            <a:spLocks noGrp="1"/>
          </p:cNvSpPr>
          <p:nvPr>
            <p:ph type="title"/>
          </p:nvPr>
        </p:nvSpPr>
        <p:spPr/>
        <p:txBody>
          <a:bodyPr>
            <a:noAutofit/>
          </a:bodyPr>
          <a:lstStyle/>
          <a:p>
            <a:pPr algn="just"/>
            <a:r>
              <a:rPr lang="ru-RU" sz="2000" b="1" dirty="0">
                <a:solidFill>
                  <a:schemeClr val="accent1">
                    <a:lumMod val="50000"/>
                  </a:schemeClr>
                </a:solidFill>
              </a:rPr>
              <a:t>В рамках Плана работы комиссии по контролю организации и качества питании в 2025-2026 учебном году 21 октября 2025 года был осуществлён родительский контроль организации горячего питания обучающихся. </a:t>
            </a:r>
          </a:p>
        </p:txBody>
      </p:sp>
      <p:pic>
        <p:nvPicPr>
          <p:cNvPr id="12" name="Объект 11">
            <a:extLst>
              <a:ext uri="{FF2B5EF4-FFF2-40B4-BE49-F238E27FC236}">
                <a16:creationId xmlns:a16="http://schemas.microsoft.com/office/drawing/2014/main" id="{5AD197EE-DA17-423D-8740-6C2E82E2C26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91673" y="2160589"/>
            <a:ext cx="3242502" cy="4239432"/>
          </a:xfrm>
        </p:spPr>
      </p:pic>
    </p:spTree>
    <p:extLst>
      <p:ext uri="{BB962C8B-B14F-4D97-AF65-F5344CB8AC3E}">
        <p14:creationId xmlns:p14="http://schemas.microsoft.com/office/powerpoint/2010/main" val="719127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281B21-D55F-489A-B5EC-A8E099541ADC}"/>
              </a:ext>
            </a:extLst>
          </p:cNvPr>
          <p:cNvSpPr>
            <a:spLocks noGrp="1"/>
          </p:cNvSpPr>
          <p:nvPr>
            <p:ph type="title"/>
          </p:nvPr>
        </p:nvSpPr>
        <p:spPr>
          <a:xfrm>
            <a:off x="933450" y="200025"/>
            <a:ext cx="10133542" cy="1724026"/>
          </a:xfrm>
        </p:spPr>
        <p:txBody>
          <a:bodyPr>
            <a:noAutofit/>
          </a:bodyPr>
          <a:lstStyle/>
          <a:p>
            <a:pPr algn="ctr"/>
            <a:r>
              <a:rPr lang="ru-RU" sz="1600" b="1" dirty="0">
                <a:solidFill>
                  <a:schemeClr val="accent1">
                    <a:lumMod val="50000"/>
                  </a:schemeClr>
                </a:solidFill>
              </a:rPr>
              <a:t>Комиссия родителей, в составе </a:t>
            </a:r>
            <a:r>
              <a:rPr lang="ru-RU" sz="1600" b="1" dirty="0" err="1">
                <a:solidFill>
                  <a:schemeClr val="accent1">
                    <a:lumMod val="50000"/>
                  </a:schemeClr>
                </a:solidFill>
              </a:rPr>
              <a:t>Песнохоровой</a:t>
            </a:r>
            <a:r>
              <a:rPr lang="ru-RU" sz="1600" b="1" dirty="0">
                <a:solidFill>
                  <a:schemeClr val="accent1">
                    <a:lumMod val="50000"/>
                  </a:schemeClr>
                </a:solidFill>
              </a:rPr>
              <a:t> Е.С. И Мыльниковой И.В., в ходе контроля проверила соответствие блюд утвержденному меню, соблюдение гигиенических требований для работников столовой, педагогов и обучающихся. </a:t>
            </a:r>
            <a:br>
              <a:rPr lang="ru-RU" sz="1600" b="1" dirty="0">
                <a:solidFill>
                  <a:schemeClr val="accent1">
                    <a:lumMod val="50000"/>
                  </a:schemeClr>
                </a:solidFill>
              </a:rPr>
            </a:br>
            <a:r>
              <a:rPr lang="ru-RU" sz="1600" b="1" dirty="0">
                <a:solidFill>
                  <a:schemeClr val="accent1">
                    <a:lumMod val="50000"/>
                  </a:schemeClr>
                </a:solidFill>
              </a:rPr>
              <a:t>Директор Средней школы № 21 рассказала комиссии, о приобретенном новом оборудовании и о том, что эта неделя посвящена полезному овощу – тыква.</a:t>
            </a:r>
            <a:br>
              <a:rPr lang="ru-RU" sz="2800" b="1" dirty="0">
                <a:solidFill>
                  <a:schemeClr val="accent1">
                    <a:lumMod val="50000"/>
                  </a:schemeClr>
                </a:solidFill>
              </a:rPr>
            </a:br>
            <a:endParaRPr lang="ru-RU" sz="2800" b="1" dirty="0">
              <a:solidFill>
                <a:schemeClr val="accent1">
                  <a:lumMod val="50000"/>
                </a:schemeClr>
              </a:solidFill>
            </a:endParaRPr>
          </a:p>
        </p:txBody>
      </p:sp>
      <p:pic>
        <p:nvPicPr>
          <p:cNvPr id="17" name="Объект 16">
            <a:extLst>
              <a:ext uri="{FF2B5EF4-FFF2-40B4-BE49-F238E27FC236}">
                <a16:creationId xmlns:a16="http://schemas.microsoft.com/office/drawing/2014/main" id="{32D44EAC-E71A-4AC4-B4BE-55DC038813C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2994" y="1924051"/>
            <a:ext cx="2138356" cy="4639147"/>
          </a:xfrm>
        </p:spPr>
      </p:pic>
      <p:pic>
        <p:nvPicPr>
          <p:cNvPr id="19" name="Рисунок 18">
            <a:extLst>
              <a:ext uri="{FF2B5EF4-FFF2-40B4-BE49-F238E27FC236}">
                <a16:creationId xmlns:a16="http://schemas.microsoft.com/office/drawing/2014/main" id="{EB585ACE-D7AC-4645-9E68-9177364C7A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4324" y="1924050"/>
            <a:ext cx="3555471" cy="4639147"/>
          </a:xfrm>
          <a:prstGeom prst="rect">
            <a:avLst/>
          </a:prstGeom>
        </p:spPr>
      </p:pic>
      <p:pic>
        <p:nvPicPr>
          <p:cNvPr id="21" name="Рисунок 20">
            <a:extLst>
              <a:ext uri="{FF2B5EF4-FFF2-40B4-BE49-F238E27FC236}">
                <a16:creationId xmlns:a16="http://schemas.microsoft.com/office/drawing/2014/main" id="{E78E1404-2B68-4981-9FCE-B4F173362F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38575" y="1924051"/>
            <a:ext cx="3555471" cy="4658140"/>
          </a:xfrm>
          <a:prstGeom prst="rect">
            <a:avLst/>
          </a:prstGeom>
        </p:spPr>
      </p:pic>
    </p:spTree>
    <p:extLst>
      <p:ext uri="{BB962C8B-B14F-4D97-AF65-F5344CB8AC3E}">
        <p14:creationId xmlns:p14="http://schemas.microsoft.com/office/powerpoint/2010/main" val="1353008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93513B-FCDF-48C1-BB5B-FE3466BA90E6}"/>
              </a:ext>
            </a:extLst>
          </p:cNvPr>
          <p:cNvSpPr>
            <a:spLocks noGrp="1"/>
          </p:cNvSpPr>
          <p:nvPr>
            <p:ph type="title"/>
          </p:nvPr>
        </p:nvSpPr>
        <p:spPr>
          <a:xfrm>
            <a:off x="0" y="0"/>
            <a:ext cx="10848975" cy="6296025"/>
          </a:xfrm>
        </p:spPr>
        <p:txBody>
          <a:bodyPr>
            <a:noAutofit/>
          </a:bodyPr>
          <a:lstStyle/>
          <a:p>
            <a:pPr algn="ctr"/>
            <a:br>
              <a:rPr lang="ru-RU" sz="1600" b="1" dirty="0">
                <a:solidFill>
                  <a:schemeClr val="accent1">
                    <a:lumMod val="50000"/>
                  </a:schemeClr>
                </a:solidFill>
              </a:rPr>
            </a:br>
            <a:br>
              <a:rPr lang="ru-RU" sz="1600" b="1" dirty="0">
                <a:solidFill>
                  <a:schemeClr val="accent1">
                    <a:lumMod val="50000"/>
                  </a:schemeClr>
                </a:solidFill>
              </a:rPr>
            </a:br>
            <a:br>
              <a:rPr lang="ru-RU" sz="1600" b="1" dirty="0">
                <a:solidFill>
                  <a:schemeClr val="accent1">
                    <a:lumMod val="50000"/>
                  </a:schemeClr>
                </a:solidFill>
              </a:rPr>
            </a:br>
            <a:br>
              <a:rPr lang="ru-RU" sz="1600" b="1" dirty="0">
                <a:solidFill>
                  <a:schemeClr val="accent1">
                    <a:lumMod val="50000"/>
                  </a:schemeClr>
                </a:solidFill>
              </a:rPr>
            </a:br>
            <a:br>
              <a:rPr lang="ru-RU" sz="1600" b="1" dirty="0">
                <a:solidFill>
                  <a:schemeClr val="accent1">
                    <a:lumMod val="50000"/>
                  </a:schemeClr>
                </a:solidFill>
              </a:rPr>
            </a:br>
            <a:r>
              <a:rPr lang="ru-RU" sz="1600" b="1" dirty="0">
                <a:solidFill>
                  <a:schemeClr val="accent1">
                    <a:lumMod val="50000"/>
                  </a:schemeClr>
                </a:solidFill>
              </a:rPr>
              <a:t>Комиссией было отмечено, что, блюда соответствуют утвержденному меню. </a:t>
            </a:r>
            <a:br>
              <a:rPr lang="ru-RU" sz="1600" b="1" dirty="0">
                <a:solidFill>
                  <a:schemeClr val="accent1">
                    <a:lumMod val="50000"/>
                  </a:schemeClr>
                </a:solidFill>
              </a:rPr>
            </a:br>
            <a:r>
              <a:rPr lang="ru-RU" sz="1600" b="1" dirty="0">
                <a:solidFill>
                  <a:schemeClr val="accent1">
                    <a:lumMod val="50000"/>
                  </a:schemeClr>
                </a:solidFill>
              </a:rPr>
              <a:t>Проведена дегустация членами комиссии порций. При дегустации родители отметили, что вкусовые качества достаточно высоки, качество обработки соответствует предъявляемым требованиям.</a:t>
            </a:r>
            <a:br>
              <a:rPr lang="ru-RU" sz="1600" b="1" dirty="0">
                <a:solidFill>
                  <a:schemeClr val="accent1">
                    <a:lumMod val="50000"/>
                  </a:schemeClr>
                </a:solidFill>
              </a:rPr>
            </a:br>
            <a:r>
              <a:rPr lang="ru-RU" sz="1600" b="1" dirty="0">
                <a:solidFill>
                  <a:schemeClr val="accent1">
                    <a:lumMod val="50000"/>
                  </a:schemeClr>
                </a:solidFill>
              </a:rPr>
              <a:t>Члены комиссии родительского контроля отметили, что порции соответствуют меню и возрастной потребности детей.</a:t>
            </a:r>
            <a:br>
              <a:rPr lang="ru-RU" sz="1600" b="1" dirty="0">
                <a:solidFill>
                  <a:schemeClr val="accent1">
                    <a:lumMod val="50000"/>
                  </a:schemeClr>
                </a:solidFill>
              </a:rPr>
            </a:br>
            <a:r>
              <a:rPr lang="ru-RU" sz="1600" b="1" dirty="0">
                <a:solidFill>
                  <a:schemeClr val="accent1">
                    <a:lumMod val="50000"/>
                  </a:schemeClr>
                </a:solidFill>
              </a:rPr>
              <a:t>Организация питания: у входа в столовую стоят дежурные педагоги: обращают внимание на то, что перед едой нужно мыть руки. Для мытья рук имеются раковины и  жидкое мыло. Имеются бумажные полотенца для рук, антисептик для рук.</a:t>
            </a:r>
            <a:br>
              <a:rPr lang="ru-RU" sz="1600" b="1" dirty="0">
                <a:solidFill>
                  <a:schemeClr val="accent1">
                    <a:lumMod val="50000"/>
                  </a:schemeClr>
                </a:solidFill>
              </a:rPr>
            </a:br>
            <a:r>
              <a:rPr lang="ru-RU" sz="1600" b="1" dirty="0">
                <a:solidFill>
                  <a:schemeClr val="accent1">
                    <a:lumMod val="50000"/>
                  </a:schemeClr>
                </a:solidFill>
              </a:rPr>
              <a:t>В обеденном зале каждый стол накрыт для обучающихся, посадочных мест детям хватает.</a:t>
            </a:r>
            <a:br>
              <a:rPr lang="ru-RU" sz="1600" b="1" dirty="0">
                <a:solidFill>
                  <a:schemeClr val="accent1">
                    <a:lumMod val="50000"/>
                  </a:schemeClr>
                </a:solidFill>
              </a:rPr>
            </a:br>
            <a:r>
              <a:rPr lang="ru-RU" sz="1600" b="1" dirty="0">
                <a:solidFill>
                  <a:schemeClr val="accent1">
                    <a:lumMod val="50000"/>
                  </a:schemeClr>
                </a:solidFill>
              </a:rPr>
              <a:t>Все классные руководители сопровождают свои классы.</a:t>
            </a:r>
            <a:br>
              <a:rPr lang="ru-RU" sz="1600" b="1" dirty="0">
                <a:solidFill>
                  <a:schemeClr val="accent1">
                    <a:lumMod val="50000"/>
                  </a:schemeClr>
                </a:solidFill>
              </a:rPr>
            </a:br>
            <a:r>
              <a:rPr lang="ru-RU" sz="1600" b="1" dirty="0">
                <a:solidFill>
                  <a:schemeClr val="accent1">
                    <a:lumMod val="50000"/>
                  </a:schemeClr>
                </a:solidFill>
              </a:rPr>
              <a:t>Сотрудники столовой соблюдают гигиенические требования при работе в столовой, (одежда, перчатки, чепцы).</a:t>
            </a:r>
            <a:br>
              <a:rPr lang="ru-RU" sz="2000" b="1" dirty="0">
                <a:solidFill>
                  <a:schemeClr val="accent1">
                    <a:lumMod val="50000"/>
                  </a:schemeClr>
                </a:solidFill>
              </a:rPr>
            </a:br>
            <a:endParaRPr lang="ru-RU" sz="2000" b="1" dirty="0">
              <a:solidFill>
                <a:schemeClr val="accent1">
                  <a:lumMod val="50000"/>
                </a:schemeClr>
              </a:solidFill>
            </a:endParaRPr>
          </a:p>
        </p:txBody>
      </p:sp>
      <p:sp>
        <p:nvSpPr>
          <p:cNvPr id="4" name="Объект 3">
            <a:extLst>
              <a:ext uri="{FF2B5EF4-FFF2-40B4-BE49-F238E27FC236}">
                <a16:creationId xmlns:a16="http://schemas.microsoft.com/office/drawing/2014/main" id="{64355FCE-7644-4C89-9365-B75EB87FD116}"/>
              </a:ext>
            </a:extLst>
          </p:cNvPr>
          <p:cNvSpPr>
            <a:spLocks noGrp="1"/>
          </p:cNvSpPr>
          <p:nvPr>
            <p:ph idx="1"/>
          </p:nvPr>
        </p:nvSpPr>
        <p:spPr>
          <a:xfrm>
            <a:off x="1020234" y="4999039"/>
            <a:ext cx="8596668" cy="3880773"/>
          </a:xfrm>
        </p:spPr>
        <p:txBody>
          <a:bodyPr/>
          <a:lstStyle/>
          <a:p>
            <a:endParaRPr lang="ru-RU" dirty="0"/>
          </a:p>
        </p:txBody>
      </p:sp>
    </p:spTree>
    <p:extLst>
      <p:ext uri="{BB962C8B-B14F-4D97-AF65-F5344CB8AC3E}">
        <p14:creationId xmlns:p14="http://schemas.microsoft.com/office/powerpoint/2010/main" val="375935502"/>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TM02900688[[fn=Аспект]]</Template>
  <TotalTime>57</TotalTime>
  <Words>238</Words>
  <Application>Microsoft Office PowerPoint</Application>
  <PresentationFormat>Широкоэкранный</PresentationFormat>
  <Paragraphs>5</Paragraphs>
  <Slides>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vt:i4>
      </vt:variant>
    </vt:vector>
  </HeadingPairs>
  <TitlesOfParts>
    <vt:vector size="8" baseType="lpstr">
      <vt:lpstr>Arial</vt:lpstr>
      <vt:lpstr>Trebuchet MS</vt:lpstr>
      <vt:lpstr>Wingdings 3</vt:lpstr>
      <vt:lpstr>Аспект</vt:lpstr>
      <vt:lpstr>Родительский контроль </vt:lpstr>
      <vt:lpstr>В рамках Плана работы комиссии по контролю организации и качества питании в 2025-2026 учебном году 21 октября 2025 года был осуществлён родительский контроль организации горячего питания обучающихся. </vt:lpstr>
      <vt:lpstr>Комиссия родителей, в составе Песнохоровой Е.С. И Мыльниковой И.В., в ходе контроля проверила соответствие блюд утвержденному меню, соблюдение гигиенических требований для работников столовой, педагогов и обучающихся.  Директор Средней школы № 21 рассказала комиссии, о приобретенном новом оборудовании и о том, что эта неделя посвящена полезному овощу – тыква. </vt:lpstr>
      <vt:lpstr>     Комиссией было отмечено, что, блюда соответствуют утвержденному меню.  Проведена дегустация членами комиссии порций. При дегустации родители отметили, что вкусовые качества достаточно высоки, качество обработки соответствует предъявляемым требованиям. Члены комиссии родительского контроля отметили, что порции соответствуют меню и возрастной потребности детей. Организация питания: у входа в столовую стоят дежурные педагоги: обращают внимание на то, что перед едой нужно мыть руки. Для мытья рук имеются раковины и  жидкое мыло. Имеются бумажные полотенца для рук, антисептик для рук. В обеденном зале каждый стол накрыт для обучающихся, посадочных мест детям хватает. Все классные руководители сопровождают свои классы. Сотрудники столовой соблюдают гигиенические требования при работе в столовой, (одежда, перчатки, чепцы).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Секретарь школа №21</dc:creator>
  <cp:lastModifiedBy>Секретарь школа №21</cp:lastModifiedBy>
  <cp:revision>11</cp:revision>
  <dcterms:created xsi:type="dcterms:W3CDTF">2023-10-26T04:04:42Z</dcterms:created>
  <dcterms:modified xsi:type="dcterms:W3CDTF">2025-10-21T06:02:24Z</dcterms:modified>
</cp:coreProperties>
</file>